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8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883" autoAdjust="0"/>
  </p:normalViewPr>
  <p:slideViewPr>
    <p:cSldViewPr snapToGrid="0" snapToObjects="1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S.A.T.</c:v>
                </c:pt>
              </c:strCache>
            </c:strRef>
          </c:tx>
          <c:invertIfNegative val="0"/>
          <c:cat>
            <c:strRef>
              <c:f>Foglio1!$A$2:$A$11</c:f>
              <c:strCache>
                <c:ptCount val="10"/>
                <c:pt idx="0">
                  <c:v>Agrigento</c:v>
                </c:pt>
                <c:pt idx="1">
                  <c:v>Caltanissetta</c:v>
                </c:pt>
                <c:pt idx="2">
                  <c:v>Catania</c:v>
                </c:pt>
                <c:pt idx="3">
                  <c:v>Enna </c:v>
                </c:pt>
                <c:pt idx="4">
                  <c:v>Messina</c:v>
                </c:pt>
                <c:pt idx="5">
                  <c:v>Palermo</c:v>
                </c:pt>
                <c:pt idx="6">
                  <c:v>Siracusa</c:v>
                </c:pt>
                <c:pt idx="7">
                  <c:v>Trapani</c:v>
                </c:pt>
                <c:pt idx="8">
                  <c:v>Ragusa</c:v>
                </c:pt>
                <c:pt idx="9">
                  <c:v>TOTALE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81.129000000000005</c:v>
                </c:pt>
                <c:pt idx="1">
                  <c:v>37.549199999999999</c:v>
                </c:pt>
                <c:pt idx="2">
                  <c:v>83.334599999999995</c:v>
                </c:pt>
                <c:pt idx="3">
                  <c:v>75.947699999999998</c:v>
                </c:pt>
                <c:pt idx="4">
                  <c:v>3.3656999999999999</c:v>
                </c:pt>
                <c:pt idx="5">
                  <c:v>16.453499999999998</c:v>
                </c:pt>
                <c:pt idx="6">
                  <c:v>3.9121000000000001</c:v>
                </c:pt>
                <c:pt idx="7">
                  <c:v>23.6374</c:v>
                </c:pt>
                <c:pt idx="8">
                  <c:v>0</c:v>
                </c:pt>
                <c:pt idx="9">
                  <c:v>325.32920000000007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41024"/>
        <c:axId val="36679680"/>
      </c:barChart>
      <c:catAx>
        <c:axId val="3664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36679680"/>
        <c:crosses val="autoZero"/>
        <c:auto val="1"/>
        <c:lblAlgn val="ctr"/>
        <c:lblOffset val="100"/>
        <c:noMultiLvlLbl val="0"/>
      </c:catAx>
      <c:valAx>
        <c:axId val="3667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64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5823952304204074E-2"/>
          <c:w val="0.69418654312639716"/>
          <c:h val="0.91417604769579597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 di ettari per tipologia di terreno</c:v>
                </c:pt>
              </c:strCache>
            </c:strRef>
          </c:tx>
          <c:explosion val="25"/>
          <c:cat>
            <c:strRef>
              <c:f>Foglio1!$A$2:$A$14</c:f>
              <c:strCache>
                <c:ptCount val="13"/>
                <c:pt idx="0">
                  <c:v>Agrumeto</c:v>
                </c:pt>
                <c:pt idx="1">
                  <c:v>Canale Irrigato</c:v>
                </c:pt>
                <c:pt idx="2">
                  <c:v>Fabbricato Rurale</c:v>
                </c:pt>
                <c:pt idx="3">
                  <c:v>Incolto Produttivo</c:v>
                </c:pt>
                <c:pt idx="4">
                  <c:v>T. indefinito</c:v>
                </c:pt>
                <c:pt idx="5">
                  <c:v>Mandorleto</c:v>
                </c:pt>
                <c:pt idx="6">
                  <c:v>Pascolo</c:v>
                </c:pt>
                <c:pt idx="7">
                  <c:v>Pascolo Arborato</c:v>
                </c:pt>
                <c:pt idx="8">
                  <c:v>Seminativo</c:v>
                </c:pt>
                <c:pt idx="9">
                  <c:v>Seminativo Arborato</c:v>
                </c:pt>
                <c:pt idx="10">
                  <c:v>Uliveto</c:v>
                </c:pt>
                <c:pt idx="11">
                  <c:v>Vigneto</c:v>
                </c:pt>
                <c:pt idx="12">
                  <c:v>Altro</c:v>
                </c:pt>
              </c:strCache>
            </c:strRef>
          </c:cat>
          <c:val>
            <c:numRef>
              <c:f>Foglio1!$B$2:$B$14</c:f>
              <c:numCache>
                <c:formatCode>General</c:formatCode>
                <c:ptCount val="13"/>
                <c:pt idx="0">
                  <c:v>16.777999999999999</c:v>
                </c:pt>
                <c:pt idx="1">
                  <c:v>29.246700000000001</c:v>
                </c:pt>
                <c:pt idx="2">
                  <c:v>11.8309</c:v>
                </c:pt>
                <c:pt idx="3">
                  <c:v>1.9673</c:v>
                </c:pt>
                <c:pt idx="4">
                  <c:v>6.0228000000000002</c:v>
                </c:pt>
                <c:pt idx="5">
                  <c:v>5.1040000000000001</c:v>
                </c:pt>
                <c:pt idx="6">
                  <c:v>25.837399999999999</c:v>
                </c:pt>
                <c:pt idx="7">
                  <c:v>35.913600000000002</c:v>
                </c:pt>
                <c:pt idx="8">
                  <c:v>172.1542</c:v>
                </c:pt>
                <c:pt idx="9">
                  <c:v>4.7217000000000002</c:v>
                </c:pt>
                <c:pt idx="10">
                  <c:v>2.6543999999999999</c:v>
                </c:pt>
                <c:pt idx="11">
                  <c:v>6.5758000000000001</c:v>
                </c:pt>
                <c:pt idx="12">
                  <c:v>6.9577999999999998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558836494656001"/>
          <c:y val="1.1469534166975692E-2"/>
          <c:w val="0.24441163505344002"/>
          <c:h val="0.90924384445393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0.63384</cdr:x>
      <cdr:y>0.36423</cdr:y>
    </cdr:from>
    <cdr:to>
      <cdr:x>0.71351</cdr:x>
      <cdr:y>0.37885</cdr:y>
    </cdr:to>
    <cdr:cxnSp macro="">
      <cdr:nvCxnSpPr>
        <cdr:cNvPr id="3" name="Connettore 1 2"/>
        <cdr:cNvCxnSpPr/>
      </cdr:nvCxnSpPr>
      <cdr:spPr>
        <a:xfrm xmlns:a="http://schemas.openxmlformats.org/drawingml/2006/main" flipV="1">
          <a:off x="6463276" y="2235486"/>
          <a:ext cx="812346" cy="897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35DB6-0A9D-4F72-9220-7E22EAEF819B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83F44-6699-427E-9F1D-C07142D57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3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9981" y="3689130"/>
            <a:ext cx="10058400" cy="648072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chemeClr val="tx1"/>
                </a:solidFill>
              </a:rPr>
              <a:t>Cartografia della Sicilia</a:t>
            </a:r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1333" y="1567543"/>
            <a:ext cx="9793088" cy="200547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Terreni e Fabbricati </a:t>
            </a:r>
            <a:r>
              <a:rPr lang="it-IT" sz="2800" b="1" dirty="0" smtClean="0">
                <a:solidFill>
                  <a:schemeClr val="tx1"/>
                </a:solidFill>
              </a:rPr>
              <a:t>nella disponibilità dell’E.S.A</a:t>
            </a:r>
            <a:r>
              <a:rPr lang="it-IT" sz="2800" b="1" dirty="0">
                <a:solidFill>
                  <a:schemeClr val="tx1"/>
                </a:solidFill>
              </a:rPr>
              <a:t>.</a:t>
            </a:r>
            <a:br>
              <a:rPr lang="it-IT" sz="2800" b="1" dirty="0">
                <a:solidFill>
                  <a:schemeClr val="tx1"/>
                </a:solidFill>
              </a:rPr>
            </a:br>
            <a:r>
              <a:rPr lang="it-IT" sz="2800" b="1" dirty="0" smtClean="0">
                <a:solidFill>
                  <a:schemeClr val="tx1"/>
                </a:solidFill>
              </a:rPr>
              <a:t>Ente </a:t>
            </a:r>
            <a:r>
              <a:rPr lang="it-IT" sz="2800" b="1" dirty="0">
                <a:solidFill>
                  <a:schemeClr val="tx1"/>
                </a:solidFill>
              </a:rPr>
              <a:t>di </a:t>
            </a:r>
            <a:r>
              <a:rPr lang="it-IT" sz="2800" b="1" dirty="0" smtClean="0">
                <a:solidFill>
                  <a:schemeClr val="tx1"/>
                </a:solidFill>
              </a:rPr>
              <a:t>Sviluppo Agricolo Regione Siciliana</a:t>
            </a:r>
          </a:p>
          <a:p>
            <a:pPr algn="ctr"/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Localizzazione geografica 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 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usi </a:t>
            </a:r>
            <a:r>
              <a:rPr lang="it-IT" sz="2800" b="1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catastali</a:t>
            </a:r>
            <a:endParaRPr lang="it-IT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</a:rPr>
              <a:t>Direttore Generale: Dr. Fabio Marino</a:t>
            </a:r>
            <a:endParaRPr lang="it-IT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r="24545"/>
          <a:stretch/>
        </p:blipFill>
        <p:spPr>
          <a:xfrm>
            <a:off x="1373805" y="561975"/>
            <a:ext cx="8432800" cy="8957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6571" y="5313834"/>
            <a:ext cx="418428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A cura dei tirocinanti dell’Università di Palermo</a:t>
            </a:r>
          </a:p>
          <a:p>
            <a:r>
              <a:rPr lang="it-IT" sz="1400" b="1" dirty="0" smtClean="0"/>
              <a:t>Corso di Laurea in Economia e Finanza: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/>
              <a:t>Ornella Mangano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/>
              <a:t>Rosamaria Chiavetta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/>
              <a:t>Giulio Corsaro</a:t>
            </a:r>
          </a:p>
          <a:p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95772" y="5280487"/>
            <a:ext cx="39013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Coordinamento: Prof. Gianfranco </a:t>
            </a:r>
            <a:r>
              <a:rPr lang="it-IT" sz="1400" b="1" dirty="0" smtClean="0"/>
              <a:t>Badami</a:t>
            </a:r>
          </a:p>
          <a:p>
            <a:endParaRPr lang="it-IT" sz="1400" b="1" dirty="0" smtClean="0"/>
          </a:p>
          <a:p>
            <a:r>
              <a:rPr lang="it-IT" sz="1400" b="1" dirty="0" smtClean="0"/>
              <a:t>Consulenze specialistiche: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/>
              <a:t>Dr.ssa Francesca Varia ( CREA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/>
              <a:t>Ing. Angelo Morello</a:t>
            </a:r>
          </a:p>
          <a:p>
            <a:endParaRPr lang="it-IT" sz="1400" b="1" dirty="0"/>
          </a:p>
          <a:p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31113" y="6411309"/>
            <a:ext cx="264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Fonte dati: Agenzia </a:t>
            </a:r>
            <a:r>
              <a:rPr lang="it-IT" sz="1200" b="1" dirty="0" smtClean="0"/>
              <a:t>del Territorio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153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245164"/>
              </p:ext>
            </p:extLst>
          </p:nvPr>
        </p:nvGraphicFramePr>
        <p:xfrm>
          <a:off x="986971" y="830199"/>
          <a:ext cx="7982857" cy="543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Foglio di lavoro" r:id="rId3" imgW="3933982" imgH="2676458" progId="Excel.Sheet.12">
                  <p:embed/>
                </p:oleObj>
              </mc:Choice>
              <mc:Fallback>
                <p:oleObj name="Foglio di lavoro" r:id="rId3" imgW="3933982" imgH="26764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971" y="830199"/>
                        <a:ext cx="7982857" cy="543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3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079332"/>
              </p:ext>
            </p:extLst>
          </p:nvPr>
        </p:nvGraphicFramePr>
        <p:xfrm>
          <a:off x="0" y="681900"/>
          <a:ext cx="10196945" cy="613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77333" y="374073"/>
            <a:ext cx="578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Totale di ettari per tipologia di terreno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49321" y="82296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5%</a:t>
            </a:r>
            <a:endParaRPr lang="it-IT" sz="1400" b="1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76316" y="94667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9%</a:t>
            </a:r>
            <a:endParaRPr lang="it-IT" sz="1400" b="1" u="sng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27529" y="130787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4%</a:t>
            </a:r>
            <a:endParaRPr lang="it-IT" sz="1400" b="1" u="sng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04150" y="191726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1%</a:t>
            </a:r>
            <a:endParaRPr lang="it-IT" sz="1400" b="1" u="sng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90524" y="239531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2%</a:t>
            </a:r>
            <a:endParaRPr lang="it-IT" sz="1400" b="1" u="sng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237109" y="269934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2%</a:t>
            </a:r>
            <a:endParaRPr lang="it-IT" sz="1400" b="1" u="sng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345374" y="323370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8%</a:t>
            </a:r>
            <a:endParaRPr lang="it-IT" sz="1400" b="1" u="sng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762072" y="5039716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11%</a:t>
            </a:r>
            <a:endParaRPr lang="it-IT" sz="1400" b="1" u="sng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321529" y="6023429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54%</a:t>
            </a:r>
            <a:endParaRPr lang="it-IT" sz="1400" b="1" u="sng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329471" y="105106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1%</a:t>
            </a:r>
            <a:endParaRPr lang="it-IT" sz="1400" b="1" u="sng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852083" y="792783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1%</a:t>
            </a:r>
            <a:endParaRPr lang="it-IT" sz="1400" b="1" u="sng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38727" y="82296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2%</a:t>
            </a:r>
            <a:endParaRPr lang="it-IT" sz="1400" b="1" u="sng" dirty="0"/>
          </a:p>
        </p:txBody>
      </p:sp>
      <p:cxnSp>
        <p:nvCxnSpPr>
          <p:cNvPr id="27" name="Connettore 1 26"/>
          <p:cNvCxnSpPr/>
          <p:nvPr/>
        </p:nvCxnSpPr>
        <p:spPr>
          <a:xfrm>
            <a:off x="2518229" y="1360214"/>
            <a:ext cx="254000" cy="7443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3018971" y="1134125"/>
            <a:ext cx="0" cy="937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480000">
            <a:off x="3318912" y="1134124"/>
            <a:ext cx="114073" cy="937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3875314" y="1143515"/>
            <a:ext cx="67329" cy="1002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H="1">
            <a:off x="4934857" y="1245570"/>
            <a:ext cx="783772" cy="10542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H="1">
            <a:off x="5990213" y="1618823"/>
            <a:ext cx="758930" cy="9581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V="1">
            <a:off x="1567543" y="4671558"/>
            <a:ext cx="644588" cy="13518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>
            <a:off x="6369678" y="2225046"/>
            <a:ext cx="858328" cy="4780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 flipH="1">
            <a:off x="6419230" y="2643628"/>
            <a:ext cx="817880" cy="2096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 flipV="1">
            <a:off x="6739340" y="3454400"/>
            <a:ext cx="658132" cy="14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>
            <a:off x="5990213" y="4257096"/>
            <a:ext cx="858034" cy="764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005183" y="1602640"/>
            <a:ext cx="513046" cy="5207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797434" y="124557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dirty="0" smtClean="0"/>
              <a:t>1%</a:t>
            </a:r>
            <a:endParaRPr lang="it-IT" sz="1400" b="1" u="sng" dirty="0"/>
          </a:p>
        </p:txBody>
      </p:sp>
      <p:sp>
        <p:nvSpPr>
          <p:cNvPr id="41" name="Freccia a destra 40"/>
          <p:cNvSpPr/>
          <p:nvPr/>
        </p:nvSpPr>
        <p:spPr>
          <a:xfrm flipV="1">
            <a:off x="9229832" y="6023430"/>
            <a:ext cx="696686" cy="1538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10262853" y="4493817"/>
            <a:ext cx="1929147" cy="240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-</a:t>
            </a:r>
            <a:r>
              <a:rPr lang="it-IT" sz="1400" dirty="0" smtClean="0"/>
              <a:t>Area Rurale</a:t>
            </a:r>
          </a:p>
          <a:p>
            <a:r>
              <a:rPr lang="it-IT" sz="1400" dirty="0" smtClean="0"/>
              <a:t>-Bosco Alto</a:t>
            </a:r>
          </a:p>
          <a:p>
            <a:r>
              <a:rPr lang="it-IT" sz="1400" dirty="0" smtClean="0"/>
              <a:t>-Bosco Ceduo</a:t>
            </a:r>
          </a:p>
          <a:p>
            <a:r>
              <a:rPr lang="it-IT" sz="1400" dirty="0" smtClean="0"/>
              <a:t>-Frassineto</a:t>
            </a:r>
          </a:p>
          <a:p>
            <a:r>
              <a:rPr lang="it-IT" sz="1400" dirty="0" smtClean="0"/>
              <a:t>-F.U. d’accertamento</a:t>
            </a:r>
          </a:p>
          <a:p>
            <a:r>
              <a:rPr lang="it-IT" sz="1400" dirty="0" smtClean="0"/>
              <a:t>-Incolto </a:t>
            </a:r>
            <a:r>
              <a:rPr lang="it-IT" sz="1400" dirty="0" err="1" smtClean="0"/>
              <a:t>ster</a:t>
            </a:r>
            <a:r>
              <a:rPr lang="it-IT" sz="1400" dirty="0" smtClean="0"/>
              <a:t>.</a:t>
            </a:r>
          </a:p>
          <a:p>
            <a:r>
              <a:rPr lang="it-IT" sz="1400" dirty="0" smtClean="0"/>
              <a:t>-Orto Irrigato</a:t>
            </a:r>
          </a:p>
          <a:p>
            <a:r>
              <a:rPr lang="it-IT" sz="1400" dirty="0" smtClean="0"/>
              <a:t>-Noccioleto</a:t>
            </a:r>
          </a:p>
          <a:p>
            <a:r>
              <a:rPr lang="it-IT" sz="1400" dirty="0" smtClean="0"/>
              <a:t>-Seminativo Irrigato</a:t>
            </a:r>
          </a:p>
          <a:p>
            <a:endParaRPr lang="it-IT" sz="12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90504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4454" y="1632674"/>
            <a:ext cx="86795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latin typeface="+mj-lt"/>
              </a:rPr>
              <a:t>Verifica e qualificazione dei beni disponibili dell’Ente di Sviluppo </a:t>
            </a:r>
            <a:r>
              <a:rPr lang="it-IT" sz="2400" b="1" dirty="0" smtClean="0">
                <a:latin typeface="+mj-lt"/>
              </a:rPr>
              <a:t>Agricolo, </a:t>
            </a:r>
            <a:r>
              <a:rPr lang="it-IT" sz="2400" b="1" dirty="0">
                <a:latin typeface="+mj-lt"/>
              </a:rPr>
              <a:t>con </a:t>
            </a:r>
            <a:r>
              <a:rPr lang="it-IT" sz="2400" b="1" dirty="0" smtClean="0">
                <a:latin typeface="+mj-lt"/>
              </a:rPr>
              <a:t> </a:t>
            </a:r>
            <a:r>
              <a:rPr lang="it-IT" sz="2400" b="1" dirty="0">
                <a:latin typeface="+mj-lt"/>
              </a:rPr>
              <a:t>dati forniti dall’Agenzia </a:t>
            </a:r>
            <a:r>
              <a:rPr lang="it-IT" sz="2400" b="1" dirty="0" smtClean="0">
                <a:latin typeface="+mj-lt"/>
              </a:rPr>
              <a:t>del Territorio, </a:t>
            </a:r>
            <a:r>
              <a:rPr lang="it-IT" sz="2400" b="1" dirty="0" smtClean="0">
                <a:latin typeface="+mj-lt"/>
              </a:rPr>
              <a:t>suddivisi </a:t>
            </a:r>
            <a:r>
              <a:rPr lang="it-IT" sz="2400" b="1" dirty="0">
                <a:latin typeface="+mj-lt"/>
              </a:rPr>
              <a:t>in due </a:t>
            </a:r>
            <a:r>
              <a:rPr lang="it-IT" sz="2400" b="1" dirty="0" err="1" smtClean="0">
                <a:latin typeface="+mj-lt"/>
              </a:rPr>
              <a:t>macrocategorie</a:t>
            </a:r>
            <a:r>
              <a:rPr lang="it-IT" sz="2400" b="1" dirty="0" smtClean="0">
                <a:latin typeface="+mj-lt"/>
              </a:rPr>
              <a:t>, terreni </a:t>
            </a:r>
            <a:r>
              <a:rPr lang="it-IT" sz="2400" b="1" dirty="0">
                <a:latin typeface="+mj-lt"/>
              </a:rPr>
              <a:t>e </a:t>
            </a:r>
            <a:r>
              <a:rPr lang="it-IT" sz="2400" b="1" dirty="0" smtClean="0">
                <a:latin typeface="+mj-lt"/>
              </a:rPr>
              <a:t>fabbricati, in riferimento </a:t>
            </a:r>
            <a:r>
              <a:rPr lang="it-IT" sz="2400" b="1" dirty="0">
                <a:latin typeface="+mj-lt"/>
              </a:rPr>
              <a:t>alla qualità </a:t>
            </a:r>
            <a:r>
              <a:rPr lang="it-IT" sz="2400" b="1" dirty="0" smtClean="0">
                <a:latin typeface="+mj-lt"/>
              </a:rPr>
              <a:t>e alla loro tipologia.</a:t>
            </a:r>
            <a:endParaRPr lang="it-IT" sz="2400" b="1" dirty="0">
              <a:latin typeface="+mj-lt"/>
            </a:endParaRPr>
          </a:p>
          <a:p>
            <a:pPr algn="just"/>
            <a:r>
              <a:rPr lang="it-IT" sz="2400" b="1" dirty="0" smtClean="0">
                <a:latin typeface="+mj-lt"/>
              </a:rPr>
              <a:t>Le </a:t>
            </a:r>
            <a:r>
              <a:rPr lang="it-IT" sz="2400" b="1" dirty="0">
                <a:latin typeface="+mj-lt"/>
              </a:rPr>
              <a:t>due </a:t>
            </a:r>
            <a:r>
              <a:rPr lang="it-IT" sz="2400" b="1" dirty="0" err="1" smtClean="0">
                <a:latin typeface="+mj-lt"/>
              </a:rPr>
              <a:t>macrocategorie</a:t>
            </a:r>
            <a:r>
              <a:rPr lang="it-IT" sz="2400" b="1" dirty="0" smtClean="0">
                <a:latin typeface="+mj-lt"/>
              </a:rPr>
              <a:t> sono suddivise per </a:t>
            </a:r>
            <a:r>
              <a:rPr lang="it-IT" sz="2400" b="1" dirty="0">
                <a:latin typeface="+mj-lt"/>
              </a:rPr>
              <a:t>provincia e </a:t>
            </a:r>
            <a:r>
              <a:rPr lang="it-IT" sz="2400" b="1" dirty="0" smtClean="0">
                <a:latin typeface="+mj-lt"/>
              </a:rPr>
              <a:t>comune. I dati contengono informazioni relative  </a:t>
            </a:r>
            <a:r>
              <a:rPr lang="it-IT" sz="2400" b="1" dirty="0">
                <a:latin typeface="+mj-lt"/>
              </a:rPr>
              <a:t>il totale degli </a:t>
            </a:r>
            <a:r>
              <a:rPr lang="it-IT" sz="2400" b="1" dirty="0" smtClean="0">
                <a:latin typeface="+mj-lt"/>
              </a:rPr>
              <a:t>ettari e sono apprezzabili in una cartografia  </a:t>
            </a:r>
            <a:r>
              <a:rPr lang="it-IT" sz="2400" b="1" dirty="0">
                <a:latin typeface="+mj-lt"/>
              </a:rPr>
              <a:t>della </a:t>
            </a:r>
            <a:r>
              <a:rPr lang="it-IT" sz="2400" b="1" dirty="0" smtClean="0">
                <a:latin typeface="+mj-lt"/>
              </a:rPr>
              <a:t>Sicilia in cui sono differenziati per  numerosità e tipologia.</a:t>
            </a:r>
          </a:p>
          <a:p>
            <a:pPr algn="just"/>
            <a:endParaRPr lang="it-IT" sz="2400" b="1" dirty="0" smtClean="0"/>
          </a:p>
          <a:p>
            <a:pPr algn="just"/>
            <a:r>
              <a:rPr lang="it-IT" sz="2400" b="1" dirty="0" smtClean="0"/>
              <a:t>Detto </a:t>
            </a:r>
            <a:r>
              <a:rPr lang="it-IT" sz="2400" b="1" dirty="0"/>
              <a:t>lavoro sarà propedeutico per l’avvio del progetto in fase di progettazione ed elaborazione da parte di questo ente per la costituzione della Banca della Terra. </a:t>
            </a:r>
          </a:p>
          <a:p>
            <a:endParaRPr lang="it-IT" sz="2400" b="1" dirty="0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4454" y="566057"/>
            <a:ext cx="638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OBIETTIVO E METODO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34178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7552" y="457200"/>
            <a:ext cx="8596668" cy="1320800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Legenda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0" y="1235846"/>
            <a:ext cx="8159179" cy="5328695"/>
          </a:xfrm>
        </p:spPr>
      </p:pic>
    </p:spTree>
    <p:extLst>
      <p:ext uri="{BB962C8B-B14F-4D97-AF65-F5344CB8AC3E}">
        <p14:creationId xmlns:p14="http://schemas.microsoft.com/office/powerpoint/2010/main" val="2464079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6068" y="346363"/>
            <a:ext cx="9408775" cy="13208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</a:rPr>
              <a:t>Suddivisione provinciale di terreni e fabbricati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4" y="841830"/>
            <a:ext cx="9364194" cy="576217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7" y="4238171"/>
            <a:ext cx="3622505" cy="23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5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656" y="1316183"/>
            <a:ext cx="4310303" cy="13208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</a:rPr>
              <a:t>Suddivisione provinciale di terreni e fabbricati della Sicilia Occidentale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6" y="2513724"/>
            <a:ext cx="4506972" cy="4123810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0"/>
            <a:ext cx="4804228" cy="6858000"/>
          </a:xfrm>
        </p:spPr>
      </p:pic>
    </p:spTree>
    <p:extLst>
      <p:ext uri="{BB962C8B-B14F-4D97-AF65-F5344CB8AC3E}">
        <p14:creationId xmlns:p14="http://schemas.microsoft.com/office/powerpoint/2010/main" val="2683371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4755" y="1407103"/>
            <a:ext cx="4670521" cy="13208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</a:rPr>
              <a:t>Suddivisione provinciale di terreni e fabbricati della Sicilia Centrale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0"/>
            <a:ext cx="4804228" cy="685800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43" y="2727902"/>
            <a:ext cx="4332800" cy="3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7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69526" y="1270000"/>
            <a:ext cx="4490411" cy="13208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</a:rPr>
              <a:t>Suddivisione provinciale di terreni e fabbricati della Sicilia Orientale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1"/>
            <a:ext cx="4891314" cy="6857999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6" y="2590799"/>
            <a:ext cx="4289257" cy="391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54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16730"/>
              </p:ext>
            </p:extLst>
          </p:nvPr>
        </p:nvGraphicFramePr>
        <p:xfrm>
          <a:off x="2801258" y="552260"/>
          <a:ext cx="4122056" cy="559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Foglio di lavoro" r:id="rId3" imgW="1381300" imgH="2105194" progId="Excel.Sheet.12">
                  <p:embed/>
                </p:oleObj>
              </mc:Choice>
              <mc:Fallback>
                <p:oleObj name="Foglio di lavoro" r:id="rId3" imgW="1381300" imgH="21051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258" y="552260"/>
                        <a:ext cx="4122056" cy="5596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908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2945" y="528704"/>
            <a:ext cx="7130935" cy="976746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/>
            </a:r>
            <a:br>
              <a:rPr lang="it-IT" sz="2400" dirty="0" smtClean="0">
                <a:solidFill>
                  <a:schemeClr val="tx1"/>
                </a:solidFill>
              </a:rPr>
            </a:br>
            <a:endParaRPr lang="it-IT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554594"/>
              </p:ext>
            </p:extLst>
          </p:nvPr>
        </p:nvGraphicFramePr>
        <p:xfrm>
          <a:off x="568036" y="981387"/>
          <a:ext cx="9777094" cy="587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 flipH="1" flipV="1">
            <a:off x="12342321" y="6857999"/>
            <a:ext cx="45719" cy="180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52945" y="519722"/>
            <a:ext cx="65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Superficie agricola totale per provincia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128288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Sfaccettatura</Template>
  <TotalTime>489</TotalTime>
  <Words>258</Words>
  <Application>Microsoft Office PowerPoint</Application>
  <PresentationFormat>Personalizzato</PresentationFormat>
  <Paragraphs>51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Sfaccettatura</vt:lpstr>
      <vt:lpstr>Foglio di lavoro</vt:lpstr>
      <vt:lpstr>Cartografia della Sicilia</vt:lpstr>
      <vt:lpstr>Presentazione standard di PowerPoint</vt:lpstr>
      <vt:lpstr>Legenda</vt:lpstr>
      <vt:lpstr>Suddivisione provinciale di terreni e fabbricati</vt:lpstr>
      <vt:lpstr>Suddivisione provinciale di terreni e fabbricati della Sicilia Occidentale</vt:lpstr>
      <vt:lpstr>Suddivisione provinciale di terreni e fabbricati della Sicilia Centrale</vt:lpstr>
      <vt:lpstr>Suddivisione provinciale di terreni e fabbricati della Sicilia Orientale</vt:lpstr>
      <vt:lpstr>Presentazione standard di PowerPoint</vt:lpstr>
      <vt:lpstr> </vt:lpstr>
      <vt:lpstr>Presentazione standard di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Ornella Mangano</dc:creator>
  <cp:lastModifiedBy>Utente</cp:lastModifiedBy>
  <cp:revision>79</cp:revision>
  <dcterms:created xsi:type="dcterms:W3CDTF">2016-10-20T09:57:07Z</dcterms:created>
  <dcterms:modified xsi:type="dcterms:W3CDTF">2017-05-29T11:15:47Z</dcterms:modified>
</cp:coreProperties>
</file>